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8"/>
  </p:notesMasterIdLst>
  <p:sldIdLst>
    <p:sldId id="257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8" d="100"/>
          <a:sy n="68" d="100"/>
        </p:scale>
        <p:origin x="1219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F3CBF-6919-42B3-959E-F0C5E7EC8D68}" type="datetimeFigureOut">
              <a:rPr lang="fr-FR" smtClean="0"/>
              <a:t>11/04/2018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EA2CE-F796-4A63-A3CC-10821BA06D8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C6919-729C-B746-8AD1-0191031B9B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017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497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948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</a:t>
            </a:r>
            <a:endParaRPr lang="fr-FR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46257" y="378000"/>
            <a:ext cx="8424000" cy="64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/>
          <p:cNvSpPr>
            <a:spLocks noGrp="1"/>
          </p:cNvSpPr>
          <p:nvPr>
            <p:ph type="pic" sz="quarter" idx="15" hasCustomPrompt="1"/>
          </p:nvPr>
        </p:nvSpPr>
        <p:spPr>
          <a:xfrm>
            <a:off x="2592000" y="549000"/>
            <a:ext cx="3931200" cy="5774400"/>
          </a:xfrm>
          <a:prstGeom prst="rect">
            <a:avLst/>
          </a:prstGeom>
          <a:noFill/>
        </p:spPr>
        <p:txBody>
          <a:bodyPr/>
          <a:lstStyle>
            <a:lvl1pPr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256" y="684892"/>
            <a:ext cx="1728000" cy="839096"/>
          </a:xfrm>
          <a:prstGeom prst="rect">
            <a:avLst/>
          </a:prstGeom>
          <a:effectLst/>
        </p:spPr>
      </p:pic>
      <p:sp>
        <p:nvSpPr>
          <p:cNvPr id="26" name="Espace réservé du texte 27"/>
          <p:cNvSpPr>
            <a:spLocks noGrp="1"/>
          </p:cNvSpPr>
          <p:nvPr>
            <p:ph type="body" sz="quarter" idx="14" hasCustomPrompt="1"/>
          </p:nvPr>
        </p:nvSpPr>
        <p:spPr>
          <a:xfrm>
            <a:off x="3142800" y="2291444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2400" b="0" cap="all" baseline="0">
                <a:solidFill>
                  <a:srgbClr val="C32E37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25" name="Espace réservé du texte 27"/>
          <p:cNvSpPr>
            <a:spLocks noGrp="1"/>
          </p:cNvSpPr>
          <p:nvPr>
            <p:ph type="body" sz="quarter" idx="13" hasCustomPrompt="1"/>
          </p:nvPr>
        </p:nvSpPr>
        <p:spPr>
          <a:xfrm>
            <a:off x="3139199" y="3429000"/>
            <a:ext cx="5631058" cy="1604473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square" lIns="90000" rIns="360000"/>
          <a:lstStyle>
            <a:lvl1pPr marL="331200" indent="0">
              <a:buNone/>
              <a:tabLst/>
              <a:defRPr sz="24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Tapez votre titre ici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6"/>
          </p:nvPr>
        </p:nvSpPr>
        <p:spPr>
          <a:xfrm>
            <a:off x="3138543" y="2903033"/>
            <a:ext cx="5631057" cy="52596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331200" indent="0" algn="l">
              <a:lnSpc>
                <a:spcPts val="2600"/>
              </a:lnSpc>
              <a:spcBef>
                <a:spcPts val="0"/>
              </a:spcBef>
              <a:defRPr sz="1000" b="1" cap="all" baseline="0">
                <a:solidFill>
                  <a:srgbClr val="C32E37"/>
                </a:solidFill>
                <a:latin typeface="+mn-lt"/>
              </a:defRPr>
            </a:lvl1pPr>
          </a:lstStyle>
          <a:p>
            <a:pPr>
              <a:lnSpc>
                <a:spcPct val="250000"/>
              </a:lnSpc>
            </a:pPr>
            <a:r>
              <a:rPr lang="fr-FR" dirty="0" smtClean="0"/>
              <a:t>JOUR MOIS </a:t>
            </a:r>
            <a:r>
              <a:rPr lang="fr-FR" dirty="0" err="1" smtClean="0"/>
              <a:t>ANNée</a:t>
            </a:r>
            <a:endParaRPr lang="fr-FR" dirty="0"/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1392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2"/>
          <p:cNvSpPr>
            <a:spLocks noGrp="1"/>
          </p:cNvSpPr>
          <p:nvPr>
            <p:ph type="pic" sz="quarter" idx="18" hasCustomPrompt="1"/>
          </p:nvPr>
        </p:nvSpPr>
        <p:spPr>
          <a:xfrm>
            <a:off x="8589600" y="3157200"/>
            <a:ext cx="180000" cy="1652400"/>
          </a:xfrm>
          <a:prstGeom prst="rect">
            <a:avLst/>
          </a:prstGeom>
          <a:solidFill>
            <a:srgbClr val="C32E37"/>
          </a:solidFill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1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3138543" y="5152861"/>
            <a:ext cx="5626800" cy="486121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anchor="ctr"/>
          <a:lstStyle>
            <a:lvl1pPr marL="266700" indent="0">
              <a:buNone/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r-FR" dirty="0" smtClean="0"/>
              <a:t>Nom de la direction / Nom de la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2734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214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50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628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0082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65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027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6554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57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56443"/>
            <a:ext cx="8229600" cy="5301157"/>
          </a:xfrm>
          <a:prstGeom prst="rect">
            <a:avLst/>
          </a:prstGeom>
        </p:spPr>
        <p:txBody>
          <a:bodyPr/>
          <a:lstStyle>
            <a:lvl1pPr marL="0" indent="-252000">
              <a:spcBef>
                <a:spcPts val="1200"/>
              </a:spcBef>
              <a:buClr>
                <a:schemeClr val="tx2"/>
              </a:buClr>
              <a:buFont typeface="+mj-lt"/>
              <a:buAutoNum type="arabicPeriod"/>
              <a:defRPr sz="20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buFont typeface="Arial" pitchFamily="34" charset="0"/>
              <a:buChar char="•"/>
              <a:defRPr sz="1800" baseline="0">
                <a:latin typeface="+mn-lt"/>
              </a:defRPr>
            </a:lvl2pPr>
            <a:lvl3pPr marL="720000" indent="-180000">
              <a:buClrTx/>
              <a:buFont typeface="Courier New" panose="02070309020205020404" pitchFamily="49" charset="0"/>
              <a:buChar char="o"/>
              <a:defRPr baseline="0"/>
            </a:lvl3pPr>
            <a:lvl4pPr marL="972000" indent="-180000">
              <a:defRPr sz="1400"/>
            </a:lvl4pPr>
            <a:lvl5pPr marL="1224000" indent="-180000">
              <a:defRPr sz="1200"/>
            </a:lvl5pPr>
          </a:lstStyle>
          <a:p>
            <a:pPr lvl="0"/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0"/>
            <a:r>
              <a:rPr lang="fr-FR" dirty="0" smtClean="0"/>
              <a:t>Titre 2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457200" y="-579"/>
            <a:ext cx="8229600" cy="8528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825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Inter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7408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692" y="244475"/>
            <a:ext cx="8299772" cy="838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59" y="1773238"/>
            <a:ext cx="7920881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532440" y="6525344"/>
            <a:ext cx="576064" cy="298620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E608989-7BDB-49BB-B854-C5C67F64314E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40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énumération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065320"/>
            <a:ext cx="8229600" cy="5292280"/>
          </a:xfrm>
          <a:prstGeom prst="rect">
            <a:avLst/>
          </a:prstGeom>
        </p:spPr>
        <p:txBody>
          <a:bodyPr/>
          <a:lstStyle>
            <a:lvl1pPr marL="0" marR="0" indent="-1800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itchFamily="34" charset="0"/>
              <a:buChar char="•"/>
              <a:tabLst>
                <a:tab pos="355600" algn="l"/>
              </a:tabLst>
              <a:defRPr sz="2000" baseline="0">
                <a:solidFill>
                  <a:schemeClr val="tx1"/>
                </a:solidFill>
                <a:latin typeface="+mn-lt"/>
              </a:defRPr>
            </a:lvl1pPr>
            <a:lvl2pPr marL="468000" indent="-180000">
              <a:buClrTx/>
              <a:buFont typeface="Courier New" panose="02070309020205020404" pitchFamily="49" charset="0"/>
              <a:buChar char="o"/>
              <a:defRPr sz="1800" baseline="0">
                <a:latin typeface="+mn-lt"/>
              </a:defRPr>
            </a:lvl2pPr>
            <a:lvl3pPr marL="972000" indent="-216000">
              <a:buClrTx/>
              <a:buFont typeface="Franklin Gothic Book" panose="020B0503020102020204" pitchFamily="34" charset="0"/>
              <a:buChar char="—"/>
              <a:defRPr baseline="0"/>
            </a:lvl3pPr>
            <a:lvl4pPr marL="1224000" indent="-180000">
              <a:spcBef>
                <a:spcPts val="600"/>
              </a:spcBef>
              <a:buFont typeface="Arial" panose="020B0604020202020204" pitchFamily="34" charset="0"/>
              <a:buChar char="»"/>
              <a:defRPr sz="1400" baseline="0"/>
            </a:lvl4pPr>
          </a:lstStyle>
          <a:p>
            <a:pPr lvl="0"/>
            <a:r>
              <a:rPr lang="fr-FR" dirty="0" err="1" smtClean="0"/>
              <a:t>Enumération</a:t>
            </a:r>
            <a:r>
              <a:rPr lang="fr-FR" dirty="0" smtClean="0"/>
              <a:t> 1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0"/>
            <a:r>
              <a:rPr lang="fr-FR" dirty="0" smtClean="0"/>
              <a:t>Énumération</a:t>
            </a:r>
          </a:p>
          <a:p>
            <a:pPr lvl="1"/>
            <a:r>
              <a:rPr lang="fr-FR" dirty="0" err="1" smtClean="0"/>
              <a:t>Enumération</a:t>
            </a:r>
            <a:r>
              <a:rPr lang="fr-FR" dirty="0" smtClean="0"/>
              <a:t> 2</a:t>
            </a:r>
          </a:p>
          <a:p>
            <a:pPr lvl="2"/>
            <a:r>
              <a:rPr lang="fr-FR" dirty="0" err="1" smtClean="0"/>
              <a:t>Enumération</a:t>
            </a:r>
            <a:r>
              <a:rPr lang="fr-FR" dirty="0" smtClean="0"/>
              <a:t> 3</a:t>
            </a:r>
          </a:p>
          <a:p>
            <a:pPr lvl="3"/>
            <a:r>
              <a:rPr lang="fr-FR" dirty="0" err="1" smtClean="0"/>
              <a:t>Enumération</a:t>
            </a:r>
            <a:r>
              <a:rPr lang="fr-FR" dirty="0" smtClean="0"/>
              <a:t> 4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439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782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oubl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57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algn="ctr">
              <a:buNone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2024110"/>
            <a:ext cx="4038600" cy="43334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342900" marR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i="0">
                <a:solidFill>
                  <a:schemeClr val="tx1"/>
                </a:solidFill>
                <a:latin typeface="+mn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dirty="0" smtClean="0"/>
              <a:t>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56444"/>
            <a:ext cx="8229600" cy="883452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tx2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  <a:latin typeface="+mn-lt"/>
              </a:defRPr>
            </a:lvl1pPr>
            <a:lvl2pPr>
              <a:buClr>
                <a:srgbClr val="00CC33"/>
              </a:buClr>
              <a:buFont typeface="Arial" pitchFamily="34" charset="0"/>
              <a:buChar char="•"/>
              <a:defRPr/>
            </a:lvl2pPr>
            <a:lvl3pPr>
              <a:buClr>
                <a:srgbClr val="00CC33"/>
              </a:buClr>
              <a:buFont typeface="Arial" pitchFamily="34" charset="0"/>
              <a:buChar char="•"/>
              <a:defRPr/>
            </a:lvl3pPr>
            <a:lvl4pPr>
              <a:buClr>
                <a:srgbClr val="00CC33"/>
              </a:buClr>
              <a:buFont typeface="Arial" pitchFamily="34" charset="0"/>
              <a:buChar char="•"/>
              <a:defRPr/>
            </a:lvl4pPr>
            <a:lvl5pPr>
              <a:buClr>
                <a:srgbClr val="00CC33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17" name="Titre 16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2620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22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RE : doubl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794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091953"/>
            <a:ext cx="4038600" cy="5265647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091954"/>
            <a:ext cx="4038600" cy="5265646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 indent="-180000">
              <a:buClr>
                <a:schemeClr val="tx2"/>
              </a:buClr>
              <a:defRPr sz="1800"/>
            </a:lvl2pPr>
            <a:lvl3pPr marL="72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59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1" y="1074199"/>
            <a:ext cx="8229600" cy="52378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4648201" y="1793288"/>
            <a:ext cx="4038600" cy="4564312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59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735212"/>
          </a:xfrm>
          <a:prstGeom prst="rect">
            <a:avLst/>
          </a:prstGeom>
        </p:spPr>
        <p:txBody>
          <a:bodyPr anchor="ctr"/>
          <a:lstStyle>
            <a:lvl1pPr algn="l">
              <a:defRPr sz="2000" b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2008262"/>
            <a:ext cx="3008313" cy="4349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Tapez votre texte ici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610598" y="271720"/>
            <a:ext cx="5076202" cy="6085879"/>
          </a:xfrm>
          <a:prstGeom prst="rect">
            <a:avLst/>
          </a:prstGeom>
        </p:spPr>
        <p:txBody>
          <a:bodyPr/>
          <a:lstStyle>
            <a:lvl1pPr marL="0" indent="-252000">
              <a:buClr>
                <a:schemeClr val="tx2"/>
              </a:buClr>
              <a:defRPr sz="1800" b="1">
                <a:solidFill>
                  <a:schemeClr val="tx2"/>
                </a:solidFill>
                <a:latin typeface="+mn-lt"/>
              </a:defRPr>
            </a:lvl1pPr>
            <a:lvl2pPr marL="468000">
              <a:buClr>
                <a:schemeClr val="tx2"/>
              </a:buClr>
              <a:defRPr sz="1800"/>
            </a:lvl2pPr>
            <a:lvl3pPr marL="720000" indent="-180000">
              <a:buClr>
                <a:schemeClr val="tx2"/>
              </a:buClr>
              <a:defRPr sz="1600"/>
            </a:lvl3pPr>
            <a:lvl4pPr marL="972000" indent="-180000">
              <a:defRPr sz="1400"/>
            </a:lvl4pPr>
            <a:lvl5pPr marL="1188000" indent="-180000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Titre</a:t>
            </a:r>
          </a:p>
          <a:p>
            <a:pPr lvl="1"/>
            <a:r>
              <a:rPr lang="fr-FR" dirty="0" smtClean="0"/>
              <a:t>Puce 1</a:t>
            </a:r>
          </a:p>
          <a:p>
            <a:pPr lvl="2"/>
            <a:r>
              <a:rPr lang="fr-FR" dirty="0" smtClean="0"/>
              <a:t>Puce 2</a:t>
            </a:r>
          </a:p>
          <a:p>
            <a:pPr lvl="3"/>
            <a:r>
              <a:rPr lang="fr-FR" dirty="0" smtClean="0"/>
              <a:t>Puce 3</a:t>
            </a:r>
          </a:p>
          <a:p>
            <a:pPr lvl="4"/>
            <a:r>
              <a:rPr lang="fr-FR" dirty="0" smtClean="0"/>
              <a:t>Puce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7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-580"/>
            <a:ext cx="8229600" cy="852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titre ici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51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 - Inter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7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Tapez votre intertitre ici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Tapez votre sous-titre ici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457200" y="508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71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3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2" name="Rectangle 11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00" y="2448715"/>
            <a:ext cx="9143810" cy="1982557"/>
            <a:chOff x="100" y="2448715"/>
            <a:chExt cx="9143810" cy="1982557"/>
          </a:xfrm>
        </p:grpSpPr>
        <p:sp>
          <p:nvSpPr>
            <p:cNvPr id="14" name="Rectangle 13"/>
            <p:cNvSpPr/>
            <p:nvPr/>
          </p:nvSpPr>
          <p:spPr>
            <a:xfrm>
              <a:off x="8963910" y="2448720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0" y="2448715"/>
              <a:ext cx="180000" cy="1982552"/>
            </a:xfrm>
            <a:prstGeom prst="rect">
              <a:avLst/>
            </a:prstGeom>
            <a:solidFill>
              <a:srgbClr val="C32E37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titre 15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99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2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9200" y="6357600"/>
            <a:ext cx="50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3476F-57FE-964B-9A92-1D1038D7D0EF}" type="slidenum">
              <a:rPr lang="fr-FR" smtClean="0"/>
              <a:pPr/>
              <a:t>‹Nº›</a:t>
            </a:fld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800731" y="6732860"/>
            <a:ext cx="7886069" cy="1588"/>
          </a:xfrm>
          <a:prstGeom prst="line">
            <a:avLst/>
          </a:prstGeom>
          <a:ln w="31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Image 18" descr="EMBLEME-CR_rou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2523" y="6552860"/>
            <a:ext cx="186208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27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457200" rtl="0" eaLnBrk="1" latinLnBrk="0" hangingPunct="1">
        <a:spcBef>
          <a:spcPct val="20000"/>
        </a:spcBef>
        <a:buClr>
          <a:srgbClr val="009AAA"/>
        </a:buClr>
        <a:buFont typeface="+mj-lt"/>
        <a:buAutoNum type="arabicPeriod"/>
        <a:defRPr sz="2000" kern="1200">
          <a:solidFill>
            <a:srgbClr val="009AAA"/>
          </a:solidFill>
          <a:latin typeface="+mj-lt"/>
          <a:ea typeface="+mn-ea"/>
          <a:cs typeface="+mn-cs"/>
        </a:defRPr>
      </a:lvl1pPr>
      <a:lvl2pPr marL="533400" marR="0" indent="-1778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9AAA"/>
        </a:buClr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1700" indent="-177800" algn="l" defTabSz="457200" rtl="0" eaLnBrk="1" latinLnBrk="0" hangingPunct="1">
        <a:spcBef>
          <a:spcPct val="20000"/>
        </a:spcBef>
        <a:buClr>
          <a:srgbClr val="009AAA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r="879"/>
          <a:stretch>
            <a:fillRect/>
          </a:stretch>
        </p:blipFill>
        <p:spPr/>
      </p:pic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South Gas Regional </a:t>
            </a:r>
            <a:r>
              <a:rPr lang="en-GB" kern="0" dirty="0" smtClean="0"/>
              <a:t>Initiative</a:t>
            </a:r>
            <a:endParaRPr lang="en-GB" kern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kern="0" dirty="0"/>
              <a:t>46</a:t>
            </a:r>
            <a:r>
              <a:rPr lang="en-GB" kern="0" baseline="30000" dirty="0"/>
              <a:t>th</a:t>
            </a:r>
            <a:r>
              <a:rPr lang="en-GB" kern="0" dirty="0"/>
              <a:t> IG Meeting </a:t>
            </a:r>
            <a:r>
              <a:rPr lang="en-GB" kern="0" dirty="0">
                <a:solidFill>
                  <a:srgbClr val="264D74"/>
                </a:solidFill>
              </a:rPr>
              <a:t/>
            </a:r>
            <a:br>
              <a:rPr lang="en-GB" kern="0" dirty="0">
                <a:solidFill>
                  <a:srgbClr val="264D74"/>
                </a:solidFill>
              </a:rPr>
            </a:br>
            <a:r>
              <a:rPr lang="en-US" kern="0" dirty="0"/>
              <a:t>C</a:t>
            </a:r>
            <a:r>
              <a:rPr lang="en-US" kern="0" dirty="0" smtClean="0"/>
              <a:t>reation </a:t>
            </a:r>
            <a:r>
              <a:rPr lang="en-US" kern="0" dirty="0"/>
              <a:t>of a single gas market area in France on 1st November 2018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lvl="0" defTabSz="457200">
              <a:lnSpc>
                <a:spcPct val="250000"/>
              </a:lnSpc>
            </a:pPr>
            <a:r>
              <a:rPr lang="fr-FR" dirty="0"/>
              <a:t>11th April 2018</a:t>
            </a:r>
          </a:p>
        </p:txBody>
      </p:sp>
      <p:sp>
        <p:nvSpPr>
          <p:cNvPr id="6" name="Espace réservé pour une image  5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pour une image  6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Espace réservé du text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3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Remaining</a:t>
            </a:r>
            <a:r>
              <a:rPr lang="fr-FR" dirty="0" smtClean="0"/>
              <a:t> </a:t>
            </a:r>
            <a:r>
              <a:rPr lang="fr-FR" dirty="0" err="1" smtClean="0"/>
              <a:t>internal</a:t>
            </a:r>
            <a:r>
              <a:rPr lang="fr-FR" dirty="0" smtClean="0"/>
              <a:t> </a:t>
            </a:r>
            <a:r>
              <a:rPr lang="fr-FR" dirty="0" err="1" smtClean="0"/>
              <a:t>constraints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merger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68170"/>
          <a:stretch/>
        </p:blipFill>
        <p:spPr bwMode="auto">
          <a:xfrm>
            <a:off x="457200" y="764704"/>
            <a:ext cx="2682845" cy="24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4" t="1371"/>
          <a:stretch/>
        </p:blipFill>
        <p:spPr bwMode="auto">
          <a:xfrm>
            <a:off x="5004048" y="769318"/>
            <a:ext cx="2678374" cy="24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797" y="3119821"/>
            <a:ext cx="7405571" cy="36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84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452328"/>
              </p:ext>
            </p:extLst>
          </p:nvPr>
        </p:nvGraphicFramePr>
        <p:xfrm>
          <a:off x="457200" y="1988840"/>
          <a:ext cx="8229599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8061">
                  <a:extLst>
                    <a:ext uri="{9D8B030D-6E8A-4147-A177-3AD203B41FA5}">
                      <a16:colId xmlns:a16="http://schemas.microsoft.com/office/drawing/2014/main" val="1651517966"/>
                    </a:ext>
                  </a:extLst>
                </a:gridCol>
                <a:gridCol w="2664603">
                  <a:extLst>
                    <a:ext uri="{9D8B030D-6E8A-4147-A177-3AD203B41FA5}">
                      <a16:colId xmlns:a16="http://schemas.microsoft.com/office/drawing/2014/main" val="3942743209"/>
                    </a:ext>
                  </a:extLst>
                </a:gridCol>
                <a:gridCol w="1574499">
                  <a:extLst>
                    <a:ext uri="{9D8B030D-6E8A-4147-A177-3AD203B41FA5}">
                      <a16:colId xmlns:a16="http://schemas.microsoft.com/office/drawing/2014/main" val="2488563230"/>
                    </a:ext>
                  </a:extLst>
                </a:gridCol>
                <a:gridCol w="1210562">
                  <a:extLst>
                    <a:ext uri="{9D8B030D-6E8A-4147-A177-3AD203B41FA5}">
                      <a16:colId xmlns:a16="http://schemas.microsoft.com/office/drawing/2014/main" val="2686305401"/>
                    </a:ext>
                  </a:extLst>
                </a:gridCol>
                <a:gridCol w="1331874">
                  <a:extLst>
                    <a:ext uri="{9D8B030D-6E8A-4147-A177-3AD203B41FA5}">
                      <a16:colId xmlns:a16="http://schemas.microsoft.com/office/drawing/2014/main" val="2840142068"/>
                    </a:ext>
                  </a:extLst>
                </a:gridCol>
              </a:tblGrid>
              <a:tr h="29331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NS1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NS2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NS3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b="1">
                          <a:effectLst/>
                        </a:rPr>
                        <a:t>NS4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329179"/>
                  </a:ext>
                </a:extLst>
              </a:tr>
              <a:tr h="187473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>
                          <a:effectLst/>
                        </a:rPr>
                        <a:t>In the event of daily constraints</a:t>
                      </a:r>
                      <a:endParaRPr lang="fr-FR" sz="1050" b="1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Implementation, if possible, of inter-operator mechanisms, particularly with Fluxys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Interruption of interruptible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Non-trading of available firm capacities</a:t>
                      </a:r>
                      <a:endParaRPr lang="fr-FR" sz="1600" b="1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>
                          <a:effectLst/>
                        </a:rPr>
                        <a:t>Locational spread</a:t>
                      </a:r>
                      <a:endParaRPr lang="fr-FR" sz="1600" b="1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Interruption of interruptible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Non-trading of available firm capacities</a:t>
                      </a:r>
                      <a:endParaRPr lang="fr-FR" sz="1600" b="1" dirty="0">
                        <a:effectLst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100" b="1" dirty="0">
                          <a:effectLst/>
                        </a:rPr>
                        <a:t>Locational spread</a:t>
                      </a:r>
                      <a:endParaRPr lang="fr-FR" sz="1600" b="1" dirty="0">
                        <a:effectLst/>
                        <a:latin typeface="Calibri" panose="020F0502020204030204" pitchFamily="34" charset="0"/>
                        <a:ea typeface="Franklin Gothic Book" panose="020B0503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254325"/>
                  </a:ext>
                </a:extLst>
              </a:tr>
              <a:tr h="49625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In the event of the mechanisms failing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effectLst/>
                        </a:rPr>
                        <a:t>Mutualised restriction</a:t>
                      </a:r>
                      <a:endParaRPr lang="fr-FR" sz="1050" b="1" dirty="0">
                        <a:effectLst/>
                        <a:latin typeface="Franklin Gothic Book" panose="020B050302010202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0897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Invernal</a:t>
            </a:r>
            <a:r>
              <a:rPr lang="fr-FR" dirty="0" smtClean="0"/>
              <a:t> CONGESTION </a:t>
            </a:r>
            <a:r>
              <a:rPr lang="fr-FR" dirty="0"/>
              <a:t>REMOVAL MECHANISMS</a:t>
            </a:r>
          </a:p>
        </p:txBody>
      </p:sp>
    </p:spTree>
    <p:extLst>
      <p:ext uri="{BB962C8B-B14F-4D97-AF65-F5344CB8AC3E}">
        <p14:creationId xmlns:p14="http://schemas.microsoft.com/office/powerpoint/2010/main" val="292251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43959"/>
          </a:xfrm>
        </p:spPr>
        <p:txBody>
          <a:bodyPr>
            <a:normAutofit/>
          </a:bodyPr>
          <a:lstStyle/>
          <a:p>
            <a:r>
              <a:rPr lang="fr-FR" dirty="0" err="1" smtClean="0"/>
              <a:t>Locational</a:t>
            </a:r>
            <a:r>
              <a:rPr lang="fr-FR" dirty="0" smtClean="0"/>
              <a:t> spread: </a:t>
            </a:r>
            <a:r>
              <a:rPr lang="fr-FR" dirty="0" err="1" smtClean="0"/>
              <a:t>practical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3476F-57FE-964B-9A92-1D1038D7D0EF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334" y="783157"/>
            <a:ext cx="85428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TSOs issue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a public tendering procedure (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day-ahead or within-day). The selected shippers have to change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their nominations within a limited time (H+3)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to ensure the expected gas flow at the specified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network point.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</a:p>
          <a:p>
            <a:pPr marL="177800" lvl="0" indent="-177800" defTabSz="457200">
              <a:buClr>
                <a:srgbClr val="009AAA"/>
              </a:buClr>
              <a:buFont typeface="Arial" panose="020B0604020202020204" pitchFamily="34" charset="0"/>
              <a:buChar char="•"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The shippers will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submit their bids on </a:t>
            </a:r>
            <a:r>
              <a:rPr kumimoji="0" lang="en-US" sz="1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Powenext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platform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. The TSOs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will select </a:t>
            </a:r>
            <a:r>
              <a:rPr lang="en-US" sz="1400" dirty="0">
                <a:solidFill>
                  <a:prstClr val="black"/>
                </a:solidFill>
              </a:rPr>
              <a:t>the </a:t>
            </a:r>
            <a:r>
              <a:rPr lang="en-US" sz="1400" dirty="0" smtClean="0">
                <a:solidFill>
                  <a:prstClr val="black"/>
                </a:solidFill>
              </a:rPr>
              <a:t>most </a:t>
            </a:r>
            <a:r>
              <a:rPr lang="en-US" sz="1400" dirty="0">
                <a:solidFill>
                  <a:prstClr val="black"/>
                </a:solidFill>
              </a:rPr>
              <a:t>economically </a:t>
            </a:r>
            <a:r>
              <a:rPr lang="en-US" sz="1400" dirty="0" smtClean="0">
                <a:solidFill>
                  <a:prstClr val="black"/>
                </a:solidFill>
              </a:rPr>
              <a:t>advantageous bids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with no knowledge of the bidders’ identity.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547656" y="2455272"/>
            <a:ext cx="212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Taisnières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and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Dunkrik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1€/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1" name="Freeform 106"/>
          <p:cNvSpPr>
            <a:spLocks noChangeAspect="1"/>
          </p:cNvSpPr>
          <p:nvPr/>
        </p:nvSpPr>
        <p:spPr bwMode="auto">
          <a:xfrm>
            <a:off x="1347577" y="2927780"/>
            <a:ext cx="2063203" cy="2063298"/>
          </a:xfrm>
          <a:custGeom>
            <a:avLst/>
            <a:gdLst/>
            <a:ahLst/>
            <a:cxnLst>
              <a:cxn ang="0">
                <a:pos x="1303" y="28"/>
              </a:cxn>
              <a:cxn ang="0">
                <a:pos x="1044" y="308"/>
              </a:cxn>
              <a:cxn ang="0">
                <a:pos x="920" y="436"/>
              </a:cxn>
              <a:cxn ang="0">
                <a:pos x="728" y="380"/>
              </a:cxn>
              <a:cxn ang="0">
                <a:pos x="588" y="344"/>
              </a:cxn>
              <a:cxn ang="0">
                <a:pos x="560" y="584"/>
              </a:cxn>
              <a:cxn ang="0">
                <a:pos x="164" y="508"/>
              </a:cxn>
              <a:cxn ang="0">
                <a:pos x="60" y="584"/>
              </a:cxn>
              <a:cxn ang="0">
                <a:pos x="12" y="680"/>
              </a:cxn>
              <a:cxn ang="0">
                <a:pos x="100" y="720"/>
              </a:cxn>
              <a:cxn ang="0">
                <a:pos x="284" y="872"/>
              </a:cxn>
              <a:cxn ang="0">
                <a:pos x="404" y="948"/>
              </a:cxn>
              <a:cxn ang="0">
                <a:pos x="412" y="1032"/>
              </a:cxn>
              <a:cxn ang="0">
                <a:pos x="500" y="1204"/>
              </a:cxn>
              <a:cxn ang="0">
                <a:pos x="608" y="1315"/>
              </a:cxn>
              <a:cxn ang="0">
                <a:pos x="644" y="1559"/>
              </a:cxn>
              <a:cxn ang="0">
                <a:pos x="620" y="1607"/>
              </a:cxn>
              <a:cxn ang="0">
                <a:pos x="504" y="1651"/>
              </a:cxn>
              <a:cxn ang="0">
                <a:pos x="444" y="1919"/>
              </a:cxn>
              <a:cxn ang="0">
                <a:pos x="381" y="2100"/>
              </a:cxn>
              <a:cxn ang="0">
                <a:pos x="528" y="2251"/>
              </a:cxn>
              <a:cxn ang="0">
                <a:pos x="788" y="2383"/>
              </a:cxn>
              <a:cxn ang="0">
                <a:pos x="988" y="2407"/>
              </a:cxn>
              <a:cxn ang="0">
                <a:pos x="1196" y="2502"/>
              </a:cxn>
              <a:cxn ang="0">
                <a:pos x="1347" y="2335"/>
              </a:cxn>
              <a:cxn ang="0">
                <a:pos x="1779" y="2283"/>
              </a:cxn>
              <a:cxn ang="0">
                <a:pos x="2155" y="2299"/>
              </a:cxn>
              <a:cxn ang="0">
                <a:pos x="2311" y="2183"/>
              </a:cxn>
              <a:cxn ang="0">
                <a:pos x="2243" y="2071"/>
              </a:cxn>
              <a:cxn ang="0">
                <a:pos x="2167" y="1855"/>
              </a:cxn>
              <a:cxn ang="0">
                <a:pos x="2243" y="1733"/>
              </a:cxn>
              <a:cxn ang="0">
                <a:pos x="2211" y="1581"/>
              </a:cxn>
              <a:cxn ang="0">
                <a:pos x="2215" y="1543"/>
              </a:cxn>
              <a:cxn ang="0">
                <a:pos x="2075" y="1439"/>
              </a:cxn>
              <a:cxn ang="0">
                <a:pos x="2071" y="1339"/>
              </a:cxn>
              <a:cxn ang="0">
                <a:pos x="2219" y="1156"/>
              </a:cxn>
              <a:cxn ang="0">
                <a:pos x="2363" y="1082"/>
              </a:cxn>
              <a:cxn ang="0">
                <a:pos x="2418" y="758"/>
              </a:cxn>
              <a:cxn ang="0">
                <a:pos x="2307" y="608"/>
              </a:cxn>
              <a:cxn ang="0">
                <a:pos x="2123" y="512"/>
              </a:cxn>
              <a:cxn ang="0">
                <a:pos x="1947" y="452"/>
              </a:cxn>
              <a:cxn ang="0">
                <a:pos x="1862" y="299"/>
              </a:cxn>
              <a:cxn ang="0">
                <a:pos x="1665" y="234"/>
              </a:cxn>
              <a:cxn ang="0">
                <a:pos x="1519" y="100"/>
              </a:cxn>
            </a:cxnLst>
            <a:rect l="0" t="0" r="r" b="b"/>
            <a:pathLst>
              <a:path w="2501" h="2523">
                <a:moveTo>
                  <a:pt x="1484" y="0"/>
                </a:moveTo>
                <a:cubicBezTo>
                  <a:pt x="1448" y="4"/>
                  <a:pt x="1407" y="8"/>
                  <a:pt x="1371" y="12"/>
                </a:cubicBezTo>
                <a:cubicBezTo>
                  <a:pt x="1347" y="16"/>
                  <a:pt x="1303" y="28"/>
                  <a:pt x="1303" y="28"/>
                </a:cubicBezTo>
                <a:cubicBezTo>
                  <a:pt x="1299" y="68"/>
                  <a:pt x="1307" y="108"/>
                  <a:pt x="1283" y="140"/>
                </a:cubicBezTo>
                <a:cubicBezTo>
                  <a:pt x="1275" y="168"/>
                  <a:pt x="1275" y="200"/>
                  <a:pt x="1259" y="224"/>
                </a:cubicBezTo>
                <a:cubicBezTo>
                  <a:pt x="1244" y="296"/>
                  <a:pt x="1100" y="300"/>
                  <a:pt x="1044" y="308"/>
                </a:cubicBezTo>
                <a:cubicBezTo>
                  <a:pt x="1016" y="320"/>
                  <a:pt x="980" y="340"/>
                  <a:pt x="968" y="372"/>
                </a:cubicBezTo>
                <a:cubicBezTo>
                  <a:pt x="972" y="392"/>
                  <a:pt x="976" y="400"/>
                  <a:pt x="992" y="416"/>
                </a:cubicBezTo>
                <a:cubicBezTo>
                  <a:pt x="988" y="436"/>
                  <a:pt x="944" y="432"/>
                  <a:pt x="920" y="436"/>
                </a:cubicBezTo>
                <a:cubicBezTo>
                  <a:pt x="792" y="428"/>
                  <a:pt x="880" y="448"/>
                  <a:pt x="816" y="428"/>
                </a:cubicBezTo>
                <a:cubicBezTo>
                  <a:pt x="796" y="424"/>
                  <a:pt x="756" y="412"/>
                  <a:pt x="756" y="412"/>
                </a:cubicBezTo>
                <a:cubicBezTo>
                  <a:pt x="740" y="404"/>
                  <a:pt x="740" y="392"/>
                  <a:pt x="728" y="380"/>
                </a:cubicBezTo>
                <a:cubicBezTo>
                  <a:pt x="720" y="348"/>
                  <a:pt x="716" y="292"/>
                  <a:pt x="680" y="284"/>
                </a:cubicBezTo>
                <a:cubicBezTo>
                  <a:pt x="664" y="284"/>
                  <a:pt x="644" y="280"/>
                  <a:pt x="628" y="288"/>
                </a:cubicBezTo>
                <a:cubicBezTo>
                  <a:pt x="612" y="296"/>
                  <a:pt x="604" y="332"/>
                  <a:pt x="588" y="344"/>
                </a:cubicBezTo>
                <a:cubicBezTo>
                  <a:pt x="584" y="360"/>
                  <a:pt x="584" y="368"/>
                  <a:pt x="600" y="372"/>
                </a:cubicBezTo>
                <a:cubicBezTo>
                  <a:pt x="608" y="428"/>
                  <a:pt x="624" y="484"/>
                  <a:pt x="632" y="540"/>
                </a:cubicBezTo>
                <a:cubicBezTo>
                  <a:pt x="652" y="620"/>
                  <a:pt x="624" y="604"/>
                  <a:pt x="560" y="584"/>
                </a:cubicBezTo>
                <a:cubicBezTo>
                  <a:pt x="508" y="588"/>
                  <a:pt x="460" y="588"/>
                  <a:pt x="412" y="576"/>
                </a:cubicBezTo>
                <a:cubicBezTo>
                  <a:pt x="404" y="564"/>
                  <a:pt x="352" y="492"/>
                  <a:pt x="344" y="488"/>
                </a:cubicBezTo>
                <a:cubicBezTo>
                  <a:pt x="300" y="444"/>
                  <a:pt x="220" y="504"/>
                  <a:pt x="164" y="508"/>
                </a:cubicBezTo>
                <a:cubicBezTo>
                  <a:pt x="112" y="512"/>
                  <a:pt x="60" y="512"/>
                  <a:pt x="8" y="512"/>
                </a:cubicBezTo>
                <a:cubicBezTo>
                  <a:pt x="12" y="528"/>
                  <a:pt x="20" y="568"/>
                  <a:pt x="36" y="576"/>
                </a:cubicBezTo>
                <a:cubicBezTo>
                  <a:pt x="44" y="580"/>
                  <a:pt x="60" y="584"/>
                  <a:pt x="60" y="584"/>
                </a:cubicBezTo>
                <a:cubicBezTo>
                  <a:pt x="68" y="592"/>
                  <a:pt x="68" y="612"/>
                  <a:pt x="56" y="620"/>
                </a:cubicBezTo>
                <a:cubicBezTo>
                  <a:pt x="48" y="624"/>
                  <a:pt x="32" y="628"/>
                  <a:pt x="32" y="628"/>
                </a:cubicBezTo>
                <a:cubicBezTo>
                  <a:pt x="20" y="656"/>
                  <a:pt x="24" y="640"/>
                  <a:pt x="12" y="680"/>
                </a:cubicBezTo>
                <a:cubicBezTo>
                  <a:pt x="8" y="688"/>
                  <a:pt x="4" y="704"/>
                  <a:pt x="4" y="704"/>
                </a:cubicBezTo>
                <a:cubicBezTo>
                  <a:pt x="8" y="716"/>
                  <a:pt x="0" y="732"/>
                  <a:pt x="20" y="732"/>
                </a:cubicBezTo>
                <a:cubicBezTo>
                  <a:pt x="36" y="732"/>
                  <a:pt x="100" y="720"/>
                  <a:pt x="100" y="720"/>
                </a:cubicBezTo>
                <a:cubicBezTo>
                  <a:pt x="136" y="728"/>
                  <a:pt x="124" y="760"/>
                  <a:pt x="164" y="768"/>
                </a:cubicBezTo>
                <a:cubicBezTo>
                  <a:pt x="188" y="784"/>
                  <a:pt x="192" y="792"/>
                  <a:pt x="224" y="800"/>
                </a:cubicBezTo>
                <a:cubicBezTo>
                  <a:pt x="292" y="788"/>
                  <a:pt x="252" y="844"/>
                  <a:pt x="284" y="872"/>
                </a:cubicBezTo>
                <a:cubicBezTo>
                  <a:pt x="304" y="888"/>
                  <a:pt x="320" y="908"/>
                  <a:pt x="344" y="912"/>
                </a:cubicBezTo>
                <a:cubicBezTo>
                  <a:pt x="356" y="920"/>
                  <a:pt x="368" y="912"/>
                  <a:pt x="380" y="920"/>
                </a:cubicBezTo>
                <a:cubicBezTo>
                  <a:pt x="384" y="936"/>
                  <a:pt x="388" y="944"/>
                  <a:pt x="404" y="948"/>
                </a:cubicBezTo>
                <a:cubicBezTo>
                  <a:pt x="412" y="976"/>
                  <a:pt x="452" y="980"/>
                  <a:pt x="476" y="984"/>
                </a:cubicBezTo>
                <a:cubicBezTo>
                  <a:pt x="508" y="1000"/>
                  <a:pt x="508" y="996"/>
                  <a:pt x="548" y="992"/>
                </a:cubicBezTo>
                <a:cubicBezTo>
                  <a:pt x="536" y="996"/>
                  <a:pt x="432" y="1012"/>
                  <a:pt x="412" y="1032"/>
                </a:cubicBezTo>
                <a:cubicBezTo>
                  <a:pt x="420" y="1064"/>
                  <a:pt x="412" y="1076"/>
                  <a:pt x="428" y="1104"/>
                </a:cubicBezTo>
                <a:cubicBezTo>
                  <a:pt x="432" y="1128"/>
                  <a:pt x="432" y="1144"/>
                  <a:pt x="452" y="1156"/>
                </a:cubicBezTo>
                <a:cubicBezTo>
                  <a:pt x="460" y="1172"/>
                  <a:pt x="484" y="1200"/>
                  <a:pt x="500" y="1204"/>
                </a:cubicBezTo>
                <a:cubicBezTo>
                  <a:pt x="516" y="1236"/>
                  <a:pt x="536" y="1240"/>
                  <a:pt x="560" y="1260"/>
                </a:cubicBezTo>
                <a:cubicBezTo>
                  <a:pt x="568" y="1267"/>
                  <a:pt x="584" y="1283"/>
                  <a:pt x="584" y="1283"/>
                </a:cubicBezTo>
                <a:cubicBezTo>
                  <a:pt x="588" y="1299"/>
                  <a:pt x="600" y="1295"/>
                  <a:pt x="608" y="1315"/>
                </a:cubicBezTo>
                <a:cubicBezTo>
                  <a:pt x="612" y="1371"/>
                  <a:pt x="600" y="1399"/>
                  <a:pt x="584" y="1447"/>
                </a:cubicBezTo>
                <a:cubicBezTo>
                  <a:pt x="588" y="1475"/>
                  <a:pt x="588" y="1511"/>
                  <a:pt x="620" y="1523"/>
                </a:cubicBezTo>
                <a:cubicBezTo>
                  <a:pt x="624" y="1539"/>
                  <a:pt x="632" y="1547"/>
                  <a:pt x="644" y="1559"/>
                </a:cubicBezTo>
                <a:cubicBezTo>
                  <a:pt x="652" y="1587"/>
                  <a:pt x="656" y="1611"/>
                  <a:pt x="660" y="1643"/>
                </a:cubicBezTo>
                <a:cubicBezTo>
                  <a:pt x="660" y="1655"/>
                  <a:pt x="668" y="1691"/>
                  <a:pt x="668" y="1679"/>
                </a:cubicBezTo>
                <a:cubicBezTo>
                  <a:pt x="668" y="1627"/>
                  <a:pt x="652" y="1627"/>
                  <a:pt x="620" y="1607"/>
                </a:cubicBezTo>
                <a:cubicBezTo>
                  <a:pt x="604" y="1583"/>
                  <a:pt x="604" y="1559"/>
                  <a:pt x="588" y="1535"/>
                </a:cubicBezTo>
                <a:cubicBezTo>
                  <a:pt x="556" y="1547"/>
                  <a:pt x="560" y="1575"/>
                  <a:pt x="536" y="1591"/>
                </a:cubicBezTo>
                <a:cubicBezTo>
                  <a:pt x="528" y="1611"/>
                  <a:pt x="512" y="1627"/>
                  <a:pt x="504" y="1651"/>
                </a:cubicBezTo>
                <a:cubicBezTo>
                  <a:pt x="500" y="1659"/>
                  <a:pt x="496" y="1711"/>
                  <a:pt x="504" y="1703"/>
                </a:cubicBezTo>
                <a:cubicBezTo>
                  <a:pt x="500" y="1727"/>
                  <a:pt x="492" y="1767"/>
                  <a:pt x="484" y="1807"/>
                </a:cubicBezTo>
                <a:cubicBezTo>
                  <a:pt x="464" y="1839"/>
                  <a:pt x="460" y="1883"/>
                  <a:pt x="444" y="1919"/>
                </a:cubicBezTo>
                <a:cubicBezTo>
                  <a:pt x="440" y="1947"/>
                  <a:pt x="440" y="2047"/>
                  <a:pt x="412" y="2059"/>
                </a:cubicBezTo>
                <a:cubicBezTo>
                  <a:pt x="396" y="2067"/>
                  <a:pt x="396" y="2076"/>
                  <a:pt x="384" y="2088"/>
                </a:cubicBezTo>
                <a:cubicBezTo>
                  <a:pt x="380" y="2097"/>
                  <a:pt x="383" y="2088"/>
                  <a:pt x="381" y="2100"/>
                </a:cubicBezTo>
                <a:cubicBezTo>
                  <a:pt x="389" y="2112"/>
                  <a:pt x="386" y="2127"/>
                  <a:pt x="389" y="2168"/>
                </a:cubicBezTo>
                <a:cubicBezTo>
                  <a:pt x="401" y="2192"/>
                  <a:pt x="438" y="2226"/>
                  <a:pt x="456" y="2252"/>
                </a:cubicBezTo>
                <a:cubicBezTo>
                  <a:pt x="510" y="2255"/>
                  <a:pt x="488" y="2247"/>
                  <a:pt x="528" y="2251"/>
                </a:cubicBezTo>
                <a:cubicBezTo>
                  <a:pt x="564" y="2291"/>
                  <a:pt x="611" y="2325"/>
                  <a:pt x="659" y="2349"/>
                </a:cubicBezTo>
                <a:cubicBezTo>
                  <a:pt x="693" y="2363"/>
                  <a:pt x="696" y="2355"/>
                  <a:pt x="720" y="2363"/>
                </a:cubicBezTo>
                <a:cubicBezTo>
                  <a:pt x="736" y="2367"/>
                  <a:pt x="768" y="2383"/>
                  <a:pt x="788" y="2383"/>
                </a:cubicBezTo>
                <a:cubicBezTo>
                  <a:pt x="808" y="2383"/>
                  <a:pt x="822" y="2382"/>
                  <a:pt x="836" y="2375"/>
                </a:cubicBezTo>
                <a:cubicBezTo>
                  <a:pt x="854" y="2354"/>
                  <a:pt x="851" y="2369"/>
                  <a:pt x="869" y="2343"/>
                </a:cubicBezTo>
                <a:cubicBezTo>
                  <a:pt x="901" y="2351"/>
                  <a:pt x="956" y="2391"/>
                  <a:pt x="988" y="2407"/>
                </a:cubicBezTo>
                <a:cubicBezTo>
                  <a:pt x="1004" y="2415"/>
                  <a:pt x="1067" y="2437"/>
                  <a:pt x="1083" y="2441"/>
                </a:cubicBezTo>
                <a:cubicBezTo>
                  <a:pt x="1095" y="2481"/>
                  <a:pt x="1097" y="2481"/>
                  <a:pt x="1101" y="2499"/>
                </a:cubicBezTo>
                <a:cubicBezTo>
                  <a:pt x="1133" y="2501"/>
                  <a:pt x="1172" y="2504"/>
                  <a:pt x="1196" y="2502"/>
                </a:cubicBezTo>
                <a:cubicBezTo>
                  <a:pt x="1224" y="2502"/>
                  <a:pt x="1247" y="2496"/>
                  <a:pt x="1274" y="2496"/>
                </a:cubicBezTo>
                <a:cubicBezTo>
                  <a:pt x="1294" y="2496"/>
                  <a:pt x="1346" y="2493"/>
                  <a:pt x="1346" y="2493"/>
                </a:cubicBezTo>
                <a:cubicBezTo>
                  <a:pt x="1362" y="2425"/>
                  <a:pt x="1335" y="2523"/>
                  <a:pt x="1347" y="2335"/>
                </a:cubicBezTo>
                <a:cubicBezTo>
                  <a:pt x="1351" y="2271"/>
                  <a:pt x="1459" y="2259"/>
                  <a:pt x="1507" y="2251"/>
                </a:cubicBezTo>
                <a:cubicBezTo>
                  <a:pt x="1575" y="2255"/>
                  <a:pt x="1611" y="2223"/>
                  <a:pt x="1679" y="2239"/>
                </a:cubicBezTo>
                <a:cubicBezTo>
                  <a:pt x="1699" y="2251"/>
                  <a:pt x="1755" y="2279"/>
                  <a:pt x="1779" y="2283"/>
                </a:cubicBezTo>
                <a:cubicBezTo>
                  <a:pt x="1851" y="2311"/>
                  <a:pt x="1919" y="2339"/>
                  <a:pt x="1999" y="2351"/>
                </a:cubicBezTo>
                <a:cubicBezTo>
                  <a:pt x="2039" y="2351"/>
                  <a:pt x="2079" y="2355"/>
                  <a:pt x="2115" y="2347"/>
                </a:cubicBezTo>
                <a:cubicBezTo>
                  <a:pt x="2119" y="2347"/>
                  <a:pt x="2139" y="2303"/>
                  <a:pt x="2155" y="2299"/>
                </a:cubicBezTo>
                <a:cubicBezTo>
                  <a:pt x="2171" y="2283"/>
                  <a:pt x="2171" y="2271"/>
                  <a:pt x="2191" y="2259"/>
                </a:cubicBezTo>
                <a:cubicBezTo>
                  <a:pt x="2207" y="2247"/>
                  <a:pt x="2219" y="2215"/>
                  <a:pt x="2239" y="2203"/>
                </a:cubicBezTo>
                <a:cubicBezTo>
                  <a:pt x="2259" y="2191"/>
                  <a:pt x="2295" y="2195"/>
                  <a:pt x="2311" y="2183"/>
                </a:cubicBezTo>
                <a:cubicBezTo>
                  <a:pt x="2318" y="2150"/>
                  <a:pt x="2333" y="2154"/>
                  <a:pt x="2347" y="2135"/>
                </a:cubicBezTo>
                <a:cubicBezTo>
                  <a:pt x="2357" y="2088"/>
                  <a:pt x="2354" y="2100"/>
                  <a:pt x="2345" y="2078"/>
                </a:cubicBezTo>
                <a:cubicBezTo>
                  <a:pt x="2304" y="2069"/>
                  <a:pt x="2295" y="2072"/>
                  <a:pt x="2243" y="2071"/>
                </a:cubicBezTo>
                <a:cubicBezTo>
                  <a:pt x="2231" y="2067"/>
                  <a:pt x="2198" y="2064"/>
                  <a:pt x="2183" y="1979"/>
                </a:cubicBezTo>
                <a:cubicBezTo>
                  <a:pt x="2187" y="1956"/>
                  <a:pt x="2201" y="1937"/>
                  <a:pt x="2220" y="1892"/>
                </a:cubicBezTo>
                <a:cubicBezTo>
                  <a:pt x="2219" y="1854"/>
                  <a:pt x="2223" y="1859"/>
                  <a:pt x="2167" y="1855"/>
                </a:cubicBezTo>
                <a:cubicBezTo>
                  <a:pt x="2127" y="1859"/>
                  <a:pt x="2142" y="1817"/>
                  <a:pt x="2121" y="1823"/>
                </a:cubicBezTo>
                <a:cubicBezTo>
                  <a:pt x="2117" y="1815"/>
                  <a:pt x="2116" y="1798"/>
                  <a:pt x="2124" y="1790"/>
                </a:cubicBezTo>
                <a:cubicBezTo>
                  <a:pt x="2186" y="1788"/>
                  <a:pt x="2222" y="1743"/>
                  <a:pt x="2243" y="1733"/>
                </a:cubicBezTo>
                <a:cubicBezTo>
                  <a:pt x="2229" y="1704"/>
                  <a:pt x="2225" y="1695"/>
                  <a:pt x="2213" y="1659"/>
                </a:cubicBezTo>
                <a:cubicBezTo>
                  <a:pt x="2209" y="1647"/>
                  <a:pt x="2203" y="1619"/>
                  <a:pt x="2203" y="1619"/>
                </a:cubicBezTo>
                <a:cubicBezTo>
                  <a:pt x="2201" y="1590"/>
                  <a:pt x="2210" y="1589"/>
                  <a:pt x="2211" y="1581"/>
                </a:cubicBezTo>
                <a:cubicBezTo>
                  <a:pt x="2212" y="1573"/>
                  <a:pt x="2205" y="1571"/>
                  <a:pt x="2207" y="1568"/>
                </a:cubicBezTo>
                <a:cubicBezTo>
                  <a:pt x="2209" y="1565"/>
                  <a:pt x="2225" y="1564"/>
                  <a:pt x="2226" y="1560"/>
                </a:cubicBezTo>
                <a:cubicBezTo>
                  <a:pt x="2227" y="1556"/>
                  <a:pt x="2220" y="1555"/>
                  <a:pt x="2215" y="1543"/>
                </a:cubicBezTo>
                <a:cubicBezTo>
                  <a:pt x="2211" y="1519"/>
                  <a:pt x="2207" y="1507"/>
                  <a:pt x="2195" y="1487"/>
                </a:cubicBezTo>
                <a:cubicBezTo>
                  <a:pt x="2191" y="1455"/>
                  <a:pt x="2195" y="1431"/>
                  <a:pt x="2159" y="1423"/>
                </a:cubicBezTo>
                <a:cubicBezTo>
                  <a:pt x="2127" y="1423"/>
                  <a:pt x="2107" y="1435"/>
                  <a:pt x="2075" y="1439"/>
                </a:cubicBezTo>
                <a:cubicBezTo>
                  <a:pt x="2055" y="1443"/>
                  <a:pt x="2043" y="1483"/>
                  <a:pt x="2023" y="1495"/>
                </a:cubicBezTo>
                <a:cubicBezTo>
                  <a:pt x="2027" y="1467"/>
                  <a:pt x="2043" y="1423"/>
                  <a:pt x="2059" y="1399"/>
                </a:cubicBezTo>
                <a:cubicBezTo>
                  <a:pt x="2071" y="1379"/>
                  <a:pt x="2051" y="1367"/>
                  <a:pt x="2071" y="1339"/>
                </a:cubicBezTo>
                <a:cubicBezTo>
                  <a:pt x="2083" y="1323"/>
                  <a:pt x="2107" y="1311"/>
                  <a:pt x="2123" y="1295"/>
                </a:cubicBezTo>
                <a:cubicBezTo>
                  <a:pt x="2139" y="1279"/>
                  <a:pt x="2155" y="1256"/>
                  <a:pt x="2171" y="1232"/>
                </a:cubicBezTo>
                <a:cubicBezTo>
                  <a:pt x="2187" y="1208"/>
                  <a:pt x="2207" y="1180"/>
                  <a:pt x="2219" y="1156"/>
                </a:cubicBezTo>
                <a:cubicBezTo>
                  <a:pt x="2231" y="1132"/>
                  <a:pt x="2231" y="1096"/>
                  <a:pt x="2251" y="1084"/>
                </a:cubicBezTo>
                <a:cubicBezTo>
                  <a:pt x="2303" y="1088"/>
                  <a:pt x="2311" y="1096"/>
                  <a:pt x="2347" y="1092"/>
                </a:cubicBezTo>
                <a:cubicBezTo>
                  <a:pt x="2358" y="1082"/>
                  <a:pt x="2357" y="1088"/>
                  <a:pt x="2363" y="1082"/>
                </a:cubicBezTo>
                <a:cubicBezTo>
                  <a:pt x="2358" y="1073"/>
                  <a:pt x="2343" y="1034"/>
                  <a:pt x="2351" y="993"/>
                </a:cubicBezTo>
                <a:cubicBezTo>
                  <a:pt x="2355" y="941"/>
                  <a:pt x="2390" y="899"/>
                  <a:pt x="2414" y="833"/>
                </a:cubicBezTo>
                <a:cubicBezTo>
                  <a:pt x="2422" y="805"/>
                  <a:pt x="2394" y="771"/>
                  <a:pt x="2418" y="758"/>
                </a:cubicBezTo>
                <a:cubicBezTo>
                  <a:pt x="2469" y="747"/>
                  <a:pt x="2472" y="734"/>
                  <a:pt x="2493" y="705"/>
                </a:cubicBezTo>
                <a:cubicBezTo>
                  <a:pt x="2501" y="673"/>
                  <a:pt x="2489" y="680"/>
                  <a:pt x="2431" y="656"/>
                </a:cubicBezTo>
                <a:cubicBezTo>
                  <a:pt x="2387" y="626"/>
                  <a:pt x="2346" y="599"/>
                  <a:pt x="2307" y="608"/>
                </a:cubicBezTo>
                <a:cubicBezTo>
                  <a:pt x="2275" y="600"/>
                  <a:pt x="2275" y="604"/>
                  <a:pt x="2239" y="600"/>
                </a:cubicBezTo>
                <a:cubicBezTo>
                  <a:pt x="2219" y="580"/>
                  <a:pt x="2208" y="567"/>
                  <a:pt x="2183" y="552"/>
                </a:cubicBezTo>
                <a:cubicBezTo>
                  <a:pt x="2160" y="509"/>
                  <a:pt x="2162" y="504"/>
                  <a:pt x="2123" y="512"/>
                </a:cubicBezTo>
                <a:cubicBezTo>
                  <a:pt x="2109" y="521"/>
                  <a:pt x="2082" y="528"/>
                  <a:pt x="2061" y="513"/>
                </a:cubicBezTo>
                <a:cubicBezTo>
                  <a:pt x="2037" y="513"/>
                  <a:pt x="2033" y="492"/>
                  <a:pt x="2010" y="510"/>
                </a:cubicBezTo>
                <a:cubicBezTo>
                  <a:pt x="1964" y="497"/>
                  <a:pt x="1970" y="459"/>
                  <a:pt x="1947" y="452"/>
                </a:cubicBezTo>
                <a:cubicBezTo>
                  <a:pt x="1932" y="425"/>
                  <a:pt x="1903" y="414"/>
                  <a:pt x="1875" y="408"/>
                </a:cubicBezTo>
                <a:cubicBezTo>
                  <a:pt x="1877" y="360"/>
                  <a:pt x="1878" y="360"/>
                  <a:pt x="1860" y="345"/>
                </a:cubicBezTo>
                <a:cubicBezTo>
                  <a:pt x="1875" y="315"/>
                  <a:pt x="1869" y="296"/>
                  <a:pt x="1862" y="299"/>
                </a:cubicBezTo>
                <a:cubicBezTo>
                  <a:pt x="1836" y="302"/>
                  <a:pt x="1839" y="344"/>
                  <a:pt x="1823" y="360"/>
                </a:cubicBezTo>
                <a:cubicBezTo>
                  <a:pt x="1748" y="371"/>
                  <a:pt x="1761" y="356"/>
                  <a:pt x="1747" y="308"/>
                </a:cubicBezTo>
                <a:cubicBezTo>
                  <a:pt x="1723" y="204"/>
                  <a:pt x="1715" y="252"/>
                  <a:pt x="1665" y="234"/>
                </a:cubicBezTo>
                <a:cubicBezTo>
                  <a:pt x="1645" y="202"/>
                  <a:pt x="1665" y="179"/>
                  <a:pt x="1596" y="173"/>
                </a:cubicBezTo>
                <a:cubicBezTo>
                  <a:pt x="1589" y="159"/>
                  <a:pt x="1591" y="136"/>
                  <a:pt x="1575" y="116"/>
                </a:cubicBezTo>
                <a:cubicBezTo>
                  <a:pt x="1567" y="96"/>
                  <a:pt x="1557" y="95"/>
                  <a:pt x="1519" y="100"/>
                </a:cubicBezTo>
                <a:cubicBezTo>
                  <a:pt x="1484" y="96"/>
                  <a:pt x="1484" y="40"/>
                  <a:pt x="148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 cap="flat" cmpd="sng">
            <a:solidFill>
              <a:sysClr val="window" lastClr="FFFFFF"/>
            </a:solidFill>
            <a:prstDash val="solid"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0" marR="0" lvl="0" indent="0" algn="l" defTabSz="9729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ヒラギノ角ゴ Pro W3"/>
              <a:cs typeface="Arial" charset="0"/>
            </a:endParaRPr>
          </a:p>
        </p:txBody>
      </p:sp>
      <p:sp>
        <p:nvSpPr>
          <p:cNvPr id="32" name="Arc 31"/>
          <p:cNvSpPr/>
          <p:nvPr/>
        </p:nvSpPr>
        <p:spPr>
          <a:xfrm rot="16200000" flipH="1">
            <a:off x="2282333" y="2391062"/>
            <a:ext cx="1472070" cy="1727199"/>
          </a:xfrm>
          <a:prstGeom prst="arc">
            <a:avLst/>
          </a:prstGeom>
          <a:ln w="38100">
            <a:solidFill>
              <a:srgbClr val="FFFF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2277578" y="3223393"/>
            <a:ext cx="881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NS2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  <p:sp>
        <p:nvSpPr>
          <p:cNvPr id="34" name="Triangle isocèle 33"/>
          <p:cNvSpPr/>
          <p:nvPr/>
        </p:nvSpPr>
        <p:spPr>
          <a:xfrm rot="4986800">
            <a:off x="1623881" y="3650480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5" name="Triangle isocèle 34"/>
          <p:cNvSpPr/>
          <p:nvPr/>
        </p:nvSpPr>
        <p:spPr>
          <a:xfrm rot="21194561">
            <a:off x="2571163" y="4636232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6" name="Triangle isocèle 35"/>
          <p:cNvSpPr/>
          <p:nvPr/>
        </p:nvSpPr>
        <p:spPr>
          <a:xfrm rot="10800000">
            <a:off x="2610511" y="3500392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7" name="Triangle isocèle 36"/>
          <p:cNvSpPr/>
          <p:nvPr/>
        </p:nvSpPr>
        <p:spPr>
          <a:xfrm rot="6396201">
            <a:off x="3137330" y="3751788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 rot="12181836">
            <a:off x="1726433" y="4725975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9" name="Triangle isocèle 38"/>
          <p:cNvSpPr/>
          <p:nvPr/>
        </p:nvSpPr>
        <p:spPr>
          <a:xfrm>
            <a:off x="2269025" y="4047894"/>
            <a:ext cx="216000" cy="252000"/>
          </a:xfrm>
          <a:prstGeom prst="triangle">
            <a:avLst/>
          </a:prstGeom>
          <a:solidFill>
            <a:srgbClr val="00B05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0" name="Triangle isocèle 39"/>
          <p:cNvSpPr/>
          <p:nvPr/>
        </p:nvSpPr>
        <p:spPr>
          <a:xfrm rot="10800000">
            <a:off x="2415120" y="2971393"/>
            <a:ext cx="216000" cy="252000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3396938" y="3499481"/>
            <a:ext cx="14926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Oltingue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1,5€/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89067" y="2941738"/>
            <a:ext cx="20987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B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facilities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 the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North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-East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851434" y="4562177"/>
            <a:ext cx="1888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 Fos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5 €/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65382" y="4306832"/>
            <a:ext cx="116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G propose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exits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Pirineos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for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40827" y="3180372"/>
            <a:ext cx="1613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D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increase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entries at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Montoir for 4,5€/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485025" y="4130143"/>
            <a:ext cx="2243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propose to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reduce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its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injections in the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fr-FR" sz="1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storage</a:t>
            </a:r>
            <a:r>
              <a:rPr kumimoji="0" lang="fr-FR" sz="1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facilites for</a:t>
            </a:r>
            <a:r>
              <a:rPr kumimoji="0" lang="fr-FR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0,5€/</a:t>
            </a:r>
            <a:r>
              <a:rPr kumimoji="0" lang="fr-FR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MWh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35764" y="2410535"/>
            <a:ext cx="37510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Tendering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process for a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locational</a:t>
            </a:r>
            <a:r>
              <a:rPr kumimoji="0" lang="en-US" sz="1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spread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on each side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(upstream and downstream) of the</a:t>
            </a:r>
            <a:r>
              <a:rPr lang="en-US" sz="1400" dirty="0" smtClean="0">
                <a:solidFill>
                  <a:prstClr val="black"/>
                </a:solidFill>
              </a:rPr>
              <a:t> Nord-</a:t>
            </a:r>
            <a:r>
              <a:rPr lang="en-US" sz="1400" dirty="0" err="1" smtClean="0">
                <a:solidFill>
                  <a:prstClr val="black"/>
                </a:solidFill>
              </a:rPr>
              <a:t>Sud</a:t>
            </a:r>
            <a:r>
              <a:rPr lang="en-US" sz="1400" dirty="0" smtClean="0">
                <a:solidFill>
                  <a:prstClr val="black"/>
                </a:solidFill>
              </a:rPr>
              <a:t> 2 limit.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Bids from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5 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(A, B, C, D, E, F and G).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Shippers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B and E are selected for 70% of the required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volume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, A and G for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the remaining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30%. They have to </a:t>
            </a:r>
            <a:r>
              <a:rPr lang="en-US" sz="1400" dirty="0" smtClean="0">
                <a:solidFill>
                  <a:prstClr val="black"/>
                </a:solidFill>
                <a:latin typeface="Franklin Gothic Book"/>
              </a:rPr>
              <a:t>modify their nominations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 at the specified points.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2110" y="2285932"/>
            <a:ext cx="7954690" cy="2907632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wrap="square" lIns="72000" tIns="180000" rIns="72000" bIns="72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053092" y="2160122"/>
            <a:ext cx="126530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>
            <a:defPPr>
              <a:defRPr lang="fr-FR"/>
            </a:defPPr>
            <a:lvl1pPr algn="ctr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29188"/>
                </a:solidFill>
                <a:effectLst/>
                <a:uLnTx/>
                <a:uFillTx/>
                <a:latin typeface="Franklin Gothic Heavy"/>
                <a:ea typeface="+mn-ea"/>
                <a:cs typeface="+mn-cs"/>
              </a:rPr>
              <a:t>Example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29188"/>
              </a:solidFill>
              <a:effectLst/>
              <a:uLnTx/>
              <a:uFillTx/>
              <a:latin typeface="Franklin Gothic Heav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5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873024"/>
            <a:ext cx="8229600" cy="5292280"/>
          </a:xfrm>
        </p:spPr>
        <p:txBody>
          <a:bodyPr/>
          <a:lstStyle/>
          <a:p>
            <a:r>
              <a:rPr lang="en-GB" sz="1800" dirty="0"/>
              <a:t>This mechanism helps ensure that limits are not exceeded, either by restricting entries upstream of the limit, or exits downstream of it.</a:t>
            </a:r>
            <a:endParaRPr lang="fr-FR" sz="1800" dirty="0"/>
          </a:p>
          <a:p>
            <a:r>
              <a:rPr lang="en-GB" sz="1800" dirty="0"/>
              <a:t>This mechanism would only be applied if necessary </a:t>
            </a:r>
            <a:r>
              <a:rPr lang="en-GB" sz="1800" b="1" dirty="0"/>
              <a:t>as a last </a:t>
            </a:r>
            <a:r>
              <a:rPr lang="en-GB" sz="1800" b="1" dirty="0" smtClean="0"/>
              <a:t>resort</a:t>
            </a:r>
            <a:r>
              <a:rPr lang="en-GB" sz="1800" dirty="0" smtClean="0"/>
              <a:t>. </a:t>
            </a:r>
            <a:r>
              <a:rPr lang="en-GB" sz="1800" dirty="0"/>
              <a:t>The TSOs would introduce an overall mutualised pro rata nomination restriction of subscribed capacities on entry points upstream of the limit, or on exit points </a:t>
            </a:r>
            <a:r>
              <a:rPr lang="en-GB" sz="1800" dirty="0" smtClean="0"/>
              <a:t>downstream. </a:t>
            </a:r>
            <a:r>
              <a:rPr lang="en-GB" sz="1800" dirty="0"/>
              <a:t>The shippers would therefore be free to use their capacities, within their own limits, and at each point in their overall limit at all the points.</a:t>
            </a:r>
            <a:endParaRPr lang="fr-FR" sz="1800" dirty="0"/>
          </a:p>
          <a:p>
            <a:r>
              <a:rPr lang="en-GB" sz="1800" dirty="0"/>
              <a:t>This mechanism would be used during the day, once the failure of other mechanisms to remove the congestion had been noted</a:t>
            </a:r>
            <a:r>
              <a:rPr lang="en-GB" sz="1800" dirty="0" smtClean="0"/>
              <a:t>.</a:t>
            </a:r>
            <a:endParaRPr lang="fr-FR" sz="1800" dirty="0"/>
          </a:p>
          <a:p>
            <a:r>
              <a:rPr lang="en-GB" sz="1800" dirty="0"/>
              <a:t>The TSOs presented volumes (in </a:t>
            </a:r>
            <a:r>
              <a:rPr lang="en-GB" sz="1800" dirty="0" err="1"/>
              <a:t>GWh</a:t>
            </a:r>
            <a:r>
              <a:rPr lang="en-GB" sz="1800" dirty="0"/>
              <a:t>/day) to be interrupted when addressing congestion events. </a:t>
            </a:r>
            <a:r>
              <a:rPr lang="en-GB" sz="1800" dirty="0" smtClean="0"/>
              <a:t>The </a:t>
            </a:r>
            <a:r>
              <a:rPr lang="en-GB" sz="1800" dirty="0"/>
              <a:t>aim of the TSOs is to limit the volume of capacities interrupted to remove congestion. </a:t>
            </a:r>
            <a:endParaRPr lang="fr-FR" sz="1800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800" b="1" dirty="0"/>
              <a:t>In the event of the </a:t>
            </a:r>
            <a:r>
              <a:rPr lang="en-GB" sz="2800" b="1" dirty="0" smtClean="0"/>
              <a:t>failure of the regular mechanisms: </a:t>
            </a:r>
            <a:r>
              <a:rPr lang="en-GB" sz="2400" b="1" dirty="0"/>
              <a:t>Mutualised </a:t>
            </a:r>
            <a:r>
              <a:rPr lang="en-GB" sz="2400" b="1" dirty="0" smtClean="0"/>
              <a:t>restriction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13476F-57FE-964B-9A92-1D1038D7D0EF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665259"/>
              </p:ext>
            </p:extLst>
          </p:nvPr>
        </p:nvGraphicFramePr>
        <p:xfrm>
          <a:off x="1068288" y="4725144"/>
          <a:ext cx="60960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73787361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0143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7182138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5573372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French </a:t>
                      </a:r>
                      <a:r>
                        <a:rPr lang="fr-FR" sz="1400" dirty="0" err="1" smtClean="0"/>
                        <a:t>consumption</a:t>
                      </a:r>
                      <a:r>
                        <a:rPr lang="fr-FR" sz="1400" baseline="0" dirty="0" smtClean="0"/>
                        <a:t> (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aseline="0" dirty="0" err="1" smtClean="0"/>
                        <a:t>Below</a:t>
                      </a:r>
                      <a:r>
                        <a:rPr lang="fr-FR" sz="1400" baseline="0" dirty="0" smtClean="0"/>
                        <a:t> 1750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Between</a:t>
                      </a:r>
                      <a:r>
                        <a:rPr lang="fr-FR" sz="1400" dirty="0" smtClean="0"/>
                        <a:t> 1750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 and 2800 </a:t>
                      </a:r>
                      <a:r>
                        <a:rPr lang="fr-FR" sz="1400" dirty="0" err="1" smtClean="0"/>
                        <a:t>GWh</a:t>
                      </a:r>
                      <a:r>
                        <a:rPr lang="fr-FR" sz="140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Above</a:t>
                      </a:r>
                      <a:r>
                        <a:rPr lang="fr-FR" sz="1400" baseline="0" dirty="0" smtClean="0"/>
                        <a:t> 2800 </a:t>
                      </a:r>
                      <a:r>
                        <a:rPr lang="fr-FR" sz="1400" baseline="0" dirty="0" err="1" smtClean="0"/>
                        <a:t>GWh</a:t>
                      </a:r>
                      <a:r>
                        <a:rPr lang="fr-FR" sz="1400" baseline="0" dirty="0" smtClean="0"/>
                        <a:t>/d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NS1</a:t>
                      </a:r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74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NS2 and NS3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29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NS4</a:t>
                      </a:r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Downstream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Upstream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0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372189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-PPT-V3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ELE-PPT-V4">
  <a:themeElements>
    <a:clrScheme name="CRE - indigo">
      <a:dk1>
        <a:sysClr val="windowText" lastClr="000000"/>
      </a:dk1>
      <a:lt1>
        <a:sysClr val="window" lastClr="FFFFFF"/>
      </a:lt1>
      <a:dk2>
        <a:srgbClr val="429188"/>
      </a:dk2>
      <a:lt2>
        <a:srgbClr val="68A64F"/>
      </a:lt2>
      <a:accent1>
        <a:srgbClr val="66A2D3"/>
      </a:accent1>
      <a:accent2>
        <a:srgbClr val="88598B"/>
      </a:accent2>
      <a:accent3>
        <a:srgbClr val="E74C2D"/>
      </a:accent3>
      <a:accent4>
        <a:srgbClr val="66A2D3"/>
      </a:accent4>
      <a:accent5>
        <a:srgbClr val="68A64F"/>
      </a:accent5>
      <a:accent6>
        <a:srgbClr val="000000"/>
      </a:accent6>
      <a:hlink>
        <a:srgbClr val="707173"/>
      </a:hlink>
      <a:folHlink>
        <a:srgbClr val="816967"/>
      </a:folHlink>
    </a:clrScheme>
    <a:fontScheme name="Charte Graphique">
      <a:majorFont>
        <a:latin typeface="Franklin Gothic Heavy"/>
        <a:ea typeface=""/>
        <a:cs typeface=""/>
      </a:majorFont>
      <a:minorFont>
        <a:latin typeface="Franklin Gothic Book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7" ma:contentTypeDescription="Create a new document." ma:contentTypeScope="" ma:versionID="b295c0a30c98fdb12bbc2784a6e8e82c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46th IG_20180411 French single market zone.pptx</AcerDocumentName>
    <ACER_Abstract xmlns="985daa2e-53d8-4475-82b8-9c7d25324e34" xsi:nil="true"/>
    <_dlc_DocId xmlns="985daa2e-53d8-4475-82b8-9c7d25324e34">ACER-2019-84370</_dlc_DocId>
    <_dlc_DocIdUrl xmlns="985daa2e-53d8-4475-82b8-9c7d25324e34">
      <Url>https://extranet.acer.europa.eu/Events/46th-IG-Meeting/_layouts/15/DocIdRedir.aspx?ID=ACER-2019-84370</Url>
      <Description>ACER-2019-84370</Description>
    </_dlc_DocIdUrl>
  </documentManagement>
</p:properties>
</file>

<file path=customXml/itemProps1.xml><?xml version="1.0" encoding="utf-8"?>
<ds:datastoreItem xmlns:ds="http://schemas.openxmlformats.org/officeDocument/2006/customXml" ds:itemID="{F98C0953-4972-48D2-AC3B-08A7F777DC7A}"/>
</file>

<file path=customXml/itemProps2.xml><?xml version="1.0" encoding="utf-8"?>
<ds:datastoreItem xmlns:ds="http://schemas.openxmlformats.org/officeDocument/2006/customXml" ds:itemID="{3EA4ABD5-6120-453A-9D61-D0F7355AA4A7}"/>
</file>

<file path=customXml/itemProps3.xml><?xml version="1.0" encoding="utf-8"?>
<ds:datastoreItem xmlns:ds="http://schemas.openxmlformats.org/officeDocument/2006/customXml" ds:itemID="{3EBD5510-550A-4F55-96C3-BF6F37635DC5}"/>
</file>

<file path=customXml/itemProps4.xml><?xml version="1.0" encoding="utf-8"?>
<ds:datastoreItem xmlns:ds="http://schemas.openxmlformats.org/officeDocument/2006/customXml" ds:itemID="{CAD1EC4A-36F1-4686-8D5A-46A3196268C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103</TotalTime>
  <Words>515</Words>
  <Application>Microsoft Office PowerPoint</Application>
  <PresentationFormat>Presentación en pantalla (4:3)</PresentationFormat>
  <Paragraphs>59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Franklin Gothic Book</vt:lpstr>
      <vt:lpstr>Franklin Gothic Heavy</vt:lpstr>
      <vt:lpstr>Times New Roman</vt:lpstr>
      <vt:lpstr>ヒラギノ角ゴ Pro W3</vt:lpstr>
      <vt:lpstr>MODELE-PPT-V3</vt:lpstr>
      <vt:lpstr>MODELE-PPT-V4</vt:lpstr>
      <vt:lpstr>Presentación de PowerPoint</vt:lpstr>
      <vt:lpstr>Remaining internal constraints after the merger</vt:lpstr>
      <vt:lpstr>Invernal CONGESTION REMOVAL MECHANISMS</vt:lpstr>
      <vt:lpstr>Locational spread: practical example</vt:lpstr>
      <vt:lpstr>In the event of the failure of the regular mechanisms: Mutualised restriction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Léveillé François</dc:creator>
  <cp:lastModifiedBy>Alonso Borrego, Nuria</cp:lastModifiedBy>
  <cp:revision>9</cp:revision>
  <dcterms:created xsi:type="dcterms:W3CDTF">2018-04-11T07:05:51Z</dcterms:created>
  <dcterms:modified xsi:type="dcterms:W3CDTF">2018-04-11T11:40:30Z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18bf4922-cf2c-47d6-82db-5100461b44e7</vt:lpwstr>
  </property>
</Properties>
</file>